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84" r:id="rId4"/>
    <p:sldId id="257" r:id="rId6"/>
    <p:sldId id="258" r:id="rId7"/>
    <p:sldId id="259" r:id="rId8"/>
    <p:sldId id="260" r:id="rId9"/>
    <p:sldId id="282" r:id="rId10"/>
    <p:sldId id="261" r:id="rId11"/>
    <p:sldId id="262" r:id="rId12"/>
    <p:sldId id="263" r:id="rId13"/>
    <p:sldId id="264" r:id="rId14"/>
    <p:sldId id="265" r:id="rId15"/>
    <p:sldId id="266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3" r:id="rId3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6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中册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0d55a6000911284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slide" Target="slide18.xml"/><Relationship Id="rId2" Type="http://schemas.openxmlformats.org/officeDocument/2006/relationships/image" Target="../media/image11.jpeg"/><Relationship Id="rId1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1_1#3fd91e228?pid=18aabf34a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3" name="QB_7_BD.12_1#141be3ec7?bid=1&amp;pid=3fd91e228&amp;color=0,0,0&amp;vtp=1"/>
          <p:cNvSpPr/>
          <p:nvPr/>
        </p:nvSpPr>
        <p:spPr>
          <a:xfrm>
            <a:off x="1366712" y="1099391"/>
            <a:ext cx="1933575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)藓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懈d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7_AN.13_1#141be3ec7.bracket?pid=3fd91e228&amp;color=0,0,0&amp;vpa=10&amp;vtp=1"/>
          <p:cNvSpPr/>
          <p:nvPr/>
        </p:nvSpPr>
        <p:spPr>
          <a:xfrm>
            <a:off x="1878680" y="110701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苔</a:t>
            </a:r>
            <a:endParaRPr lang="en-US" altLang="zh-CN" sz="2800" dirty="0"/>
          </a:p>
        </p:txBody>
      </p:sp>
      <p:sp>
        <p:nvSpPr>
          <p:cNvPr id="5" name="QB_7_AN.14_1#141be3ec7.bracket?pid=3fd91e228&amp;color=0,0,0&amp;vpa=11&amp;vtp=1"/>
          <p:cNvSpPr/>
          <p:nvPr/>
        </p:nvSpPr>
        <p:spPr>
          <a:xfrm>
            <a:off x="2313655" y="175471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怠</a:t>
            </a:r>
            <a:endParaRPr lang="en-US" altLang="zh-CN" sz="2800" dirty="0"/>
          </a:p>
        </p:txBody>
      </p:sp>
      <p:sp>
        <p:nvSpPr>
          <p:cNvPr id="6" name="QB_7_BD.15_1#c08ff6671?bid=2&amp;pid=3fd91e228&amp;color=0,0,0&amp;vtp=1"/>
          <p:cNvSpPr/>
          <p:nvPr/>
        </p:nvSpPr>
        <p:spPr>
          <a:xfrm>
            <a:off x="1366712" y="2440511"/>
            <a:ext cx="2012950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)翔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浩h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7" name="QB_7_AN.16_1#c08ff6671.bracket?pid=3fd91e228&amp;color=0,0,0&amp;vpa=12&amp;vtp=1"/>
          <p:cNvSpPr/>
          <p:nvPr/>
        </p:nvSpPr>
        <p:spPr>
          <a:xfrm>
            <a:off x="1859630" y="244813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翱</a:t>
            </a:r>
            <a:endParaRPr lang="en-US" altLang="zh-CN" sz="2800" dirty="0"/>
          </a:p>
        </p:txBody>
      </p:sp>
      <p:sp>
        <p:nvSpPr>
          <p:cNvPr id="8" name="QB_7_AN.17_1#c08ff6671.bracket?pid=3fd91e228&amp;color=0,0,0&amp;vpa=13&amp;vtp=1"/>
          <p:cNvSpPr/>
          <p:nvPr/>
        </p:nvSpPr>
        <p:spPr>
          <a:xfrm>
            <a:off x="2393030" y="309583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瀚</a:t>
            </a:r>
            <a:endParaRPr lang="en-US" altLang="zh-CN" sz="2800" dirty="0"/>
          </a:p>
        </p:txBody>
      </p:sp>
      <p:sp>
        <p:nvSpPr>
          <p:cNvPr id="9" name="QB_7_BD.12_1#141be3ec7?bid=1&amp;pid=3fd91e228&amp;color=0,0,0&amp;vtp=1"/>
          <p:cNvSpPr/>
          <p:nvPr/>
        </p:nvSpPr>
        <p:spPr>
          <a:xfrm>
            <a:off x="612649" y="1482931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0" name="SystemAddBraceShape"/>
          <p:cNvSpPr/>
          <p:nvPr/>
        </p:nvSpPr>
        <p:spPr>
          <a:xfrm>
            <a:off x="1112712" y="1353391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7_BD.15_1#c08ff6671?bid=2&amp;pid=3fd91e228&amp;color=0,0,0&amp;vtp=1"/>
          <p:cNvSpPr/>
          <p:nvPr/>
        </p:nvSpPr>
        <p:spPr>
          <a:xfrm>
            <a:off x="612649" y="2824051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2" name="SystemAddBraceShape"/>
          <p:cNvSpPr/>
          <p:nvPr/>
        </p:nvSpPr>
        <p:spPr>
          <a:xfrm>
            <a:off x="1112712" y="2694511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8_1#9615506f5?sp=1&amp;pid=18aabf34a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装饰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·妆饰</a:t>
            </a:r>
            <a:endParaRPr lang="en-US" altLang="zh-CN" sz="2800" dirty="0"/>
          </a:p>
        </p:txBody>
      </p:sp>
      <p:pic>
        <p:nvPicPr>
          <p:cNvPr id="3" name="QB_6_BD.18_1#9615506f5?pid=18aabf34a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2030682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6_BD.18_2#9615506f5?pid=18aabf34a&amp;color=0,0,0&amp;vtp=1&amp;bbb=1&amp;hb=1"/>
          <p:cNvSpPr/>
          <p:nvPr/>
        </p:nvSpPr>
        <p:spPr>
          <a:xfrm>
            <a:off x="612648" y="18066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二者都可表示有所修饰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作动词时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装饰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指在身体或物体的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表面加些附属的东西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使美观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既可指人又可指物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妆饰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指打扮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侧重指人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作名词时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装饰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指装饰品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妆饰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指打扮出来的样子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5" name="QB_6_BD.18_2#9615506f5?pid=18aabf34a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4011882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B_6_BD.18_3#9615506f5?pid=18aabf34a&amp;color=0,0,0&amp;vtp=1&amp;bbb=1&amp;hb=1"/>
          <p:cNvSpPr/>
          <p:nvPr/>
        </p:nvSpPr>
        <p:spPr>
          <a:xfrm>
            <a:off x="612648" y="37878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有些人在装修时，会选择简约的装修风格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，以简单的物品进行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营造出一种清新的氛围。</a:t>
            </a:r>
            <a:endParaRPr lang="en-US" altLang="zh-CN" sz="100" dirty="0"/>
          </a:p>
        </p:txBody>
      </p:sp>
      <p:sp>
        <p:nvSpPr>
          <p:cNvPr id="7" name="QB_6_AN.19_1#9615506f5.blank?pid=18aabf34a&amp;color=0,0,0&amp;vpa=14&amp;vtp=1&amp;bbb=1"/>
          <p:cNvSpPr/>
          <p:nvPr/>
        </p:nvSpPr>
        <p:spPr>
          <a:xfrm>
            <a:off x="622967" y="4405074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装饰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5_1#e7438ac90?sp=1&amp;pid=18aabf34a&amp;color=0,0,0&amp;vtp=1&amp;bt=1&amp;bbb=1&amp;hb=1&amp;hltap=1"/>
          <p:cNvSpPr/>
          <p:nvPr/>
        </p:nvSpPr>
        <p:spPr>
          <a:xfrm>
            <a:off x="612648" y="468000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反身代词“自己”的作用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诗题中的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“自己”有什么内涵？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36_1#e7438ac90?sp=1&amp;pid=18aabf34a&amp;color=0,0,0&amp;vtp=1&amp;bt=1&amp;bbb=1&amp;hb=1&amp;hla=1"/>
          <p:cNvSpPr/>
          <p:nvPr/>
        </p:nvSpPr>
        <p:spPr>
          <a:xfrm>
            <a:off x="612648" y="1705488"/>
            <a:ext cx="10963656" cy="4356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诗题中的“自己”意思是“我自己”“我本人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”，用于表达自己的个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人经验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、感受、想法等。②这首诗表面上好似是诗人在凸显自己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，实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际上是诗人借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“自己”表现“大我”，即改造大自然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、建设新大陆的美国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广大的劳动群众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，张扬的是自由、开放的个性。因而诗中的“自己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两重含义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，一是具体的“我”，二是象征性的群体的“我”，“自己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”是一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个综合形象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。诗人置身于劳动者之中，诗中的“自己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”，也是美国式新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人的形象。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1b1c78bce?pid=18aabf34a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语用知识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反身代词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“自己”的作用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照应功能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的一个最基本的功能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它通常表现为同一句中的主宾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作宾语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被指称对象作主语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你还能骗自己吗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蹉跎了这么多年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我感到对不起自己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两例中的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都是宾语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被指称对象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均作主语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1b1c78bce?pid=18aabf34a&amp;color=0,0,0&amp;vtp=1&amp;bt=1&amp;bbb=1&amp;hb=1"/>
          <p:cNvSpPr/>
          <p:nvPr/>
        </p:nvSpPr>
        <p:spPr>
          <a:xfrm>
            <a:off x="612648" y="468000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强调用法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有时具有区别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强调的意味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滴自己的汗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吃自己的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自己的事情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就是起区别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强调作用的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我们应该自力更生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不能一味依赖他人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表强调作用的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一般处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于定语的位置或处于附加语的位置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以突出同其他相关对象的区别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你自己告诉他答案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例句中的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处于附加语的位置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表示的是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你就可以告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诉他答案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不需要别人来做这件事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突出听话人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同别人的区别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1b1c78bce?pid=18aabf34a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类指用法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汉语中的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有时可以泛指任何人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从而表达说话人心目中认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为的普遍真理或事实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自己的国家自己爱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自己应该对自己有信心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两例中的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都没有明确的指代对象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可以指称任何人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在说话人看来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爱自己的国家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对自己有信心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是每个人都应该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做到的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是毋庸置疑的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0fea85dd?pid=3e1d5ab6c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200" dirty="0"/>
          </a:p>
        </p:txBody>
      </p:sp>
      <p:sp>
        <p:nvSpPr>
          <p:cNvPr id="3" name="QB_6_BD.21_1#6625ad05b?sp=1&amp;pid=00fea85dd&amp;color=0,0,0&amp;vtp=1&amp;bbb=1"/>
          <p:cNvSpPr/>
          <p:nvPr/>
        </p:nvSpPr>
        <p:spPr>
          <a:xfrm>
            <a:off x="612648" y="117445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21_2#6625ad05b?pid=00fea85dd&amp;color=0,0,0&amp;tib=255,255,255&amp;vip=15#16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9192" y="1879346"/>
            <a:ext cx="6839712" cy="194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6_AN.22_1#6625ad05b.blank?pid=00fea85dd&amp;color=0,0,0&amp;vpa=15&amp;vtp=1"/>
          <p:cNvSpPr/>
          <p:nvPr/>
        </p:nvSpPr>
        <p:spPr>
          <a:xfrm>
            <a:off x="4882896" y="1915922"/>
            <a:ext cx="1984248" cy="347472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将自我融入自然</a:t>
            </a:r>
            <a:endParaRPr lang="en-US" altLang="zh-CN" sz="2100" dirty="0"/>
          </a:p>
        </p:txBody>
      </p:sp>
      <p:sp>
        <p:nvSpPr>
          <p:cNvPr id="6" name="QB_6_AN.23_1#6625ad05b.blank?pid=00fea85dd&amp;color=0,0,0&amp;vpa=16&amp;vtp=1"/>
          <p:cNvSpPr/>
          <p:nvPr/>
        </p:nvSpPr>
        <p:spPr>
          <a:xfrm>
            <a:off x="8467344" y="2894330"/>
            <a:ext cx="1255776" cy="384048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自我觉醒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4_1#4205395eb?sp=1&amp;pid=00fea85dd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本诗内涵深广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，气象恢宏，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借①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来表现改造大自然、建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设新大陆的美国广大的劳动群众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。诗中选取了大量的意象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，运用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的语言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，描绘出自然造化之神奇以及“我”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与自然的融合，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“我”具有无可拘束的自由和力量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，唱出了一曲激情澎湃的生命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颂歌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给人以③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的思想启迪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AN.25_1#4205395eb.blank?pid=00fea85dd&amp;color=0,0,0&amp;vpa=17&amp;vtp=1&amp;bbb=1"/>
          <p:cNvSpPr/>
          <p:nvPr/>
        </p:nvSpPr>
        <p:spPr>
          <a:xfrm>
            <a:off x="6312566" y="1085220"/>
            <a:ext cx="13287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小“我”</a:t>
            </a:r>
            <a:endParaRPr lang="en-US" altLang="zh-CN" sz="2800" dirty="0"/>
          </a:p>
        </p:txBody>
      </p:sp>
      <p:sp>
        <p:nvSpPr>
          <p:cNvPr id="4" name="QB_6_AN.26_1#4205395eb.blank?pid=00fea85dd&amp;color=0,0,0&amp;vpa=18&amp;vtp=1&amp;bbb=1"/>
          <p:cNvSpPr/>
          <p:nvPr/>
        </p:nvSpPr>
        <p:spPr>
          <a:xfrm>
            <a:off x="978566" y="23806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自由奔放</a:t>
            </a:r>
            <a:endParaRPr lang="en-US" altLang="zh-CN" sz="2800" dirty="0"/>
          </a:p>
        </p:txBody>
      </p:sp>
      <p:sp>
        <p:nvSpPr>
          <p:cNvPr id="5" name="QB_6_AN.27_1#4205395eb.blank?pid=00fea85dd&amp;color=0,0,0&amp;vpa=19&amp;vtp=1&amp;bbb=1"/>
          <p:cNvSpPr/>
          <p:nvPr/>
        </p:nvSpPr>
        <p:spPr>
          <a:xfrm>
            <a:off x="3112167" y="3676020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万物自由、平等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439d4fa6.fixed?pid=c133b071f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5439d4fa6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3dc128ac9?pid=5439d4fa6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走在城市中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，头顶的霓虹与绿叶交织成一幅奇异的画卷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；耳边回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响着电子乐与鸟鸣的合奏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；脚下是水泥路与落叶的碰撞。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就在这时，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惠特曼的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《自己之歌》悄然响起，像一阵风，带你穿越喧嚣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。你仿佛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听见沙粒在诉说着坚韧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，草叶在低吟着生长。在这繁华之中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，诗人邀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你共赏万物之美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，感受生命之歌。让我们跟随他的步伐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，在城市的脉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搏中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，找到与自然的共鸣，聆听那首关于生命与存在的自己之歌。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c133b071f.fixed?pid=f5dec186f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第四单元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外国作家作品研习——丰富的心灵</a:t>
            </a:r>
            <a:endParaRPr lang="en-US" altLang="zh-CN" sz="4000" dirty="0"/>
          </a:p>
        </p:txBody>
      </p:sp>
      <p:sp>
        <p:nvSpPr>
          <p:cNvPr id="3" name="C_3#c133b071f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3#c133b071f.fixed?pid=f5dec186f&amp;color=0,173,163&amp;vtp=1&amp;bbb=1"/>
              <p:cNvSpPr/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第13课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迷娘（之一）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致大海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自己之歌（节选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树和天空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4" name="C_3#c133b071f.fixed?pid=f5dec186f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blipFill rotWithShape="1">
                <a:blip r:embed="rId1"/>
                <a:stretch>
                  <a:fillRect l="-2" t="-1795" r="5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_3_BD#c133b071f.fixed?pid=f5dec186f&amp;color=0,173,163&amp;vtp=1&amp;bbb=1"/>
              <p:cNvSpPr/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3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自己之歌（节选）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5" name="C_3_BD#c133b071f.fixed?pid=f5dec186f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blipFill rotWithShape="1">
                <a:blip r:embed="rId2"/>
                <a:stretch>
                  <a:fillRect l="-2" t="-1757" r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7518a09d?pid=5439d4fa6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明意象析形象</a:t>
            </a:r>
            <a:endParaRPr lang="en-US" altLang="zh-CN" sz="3000" dirty="0"/>
          </a:p>
        </p:txBody>
      </p:sp>
      <p:sp>
        <p:nvSpPr>
          <p:cNvPr id="3" name="QB_6_BD.35_1#552d30847?sp=1&amp;pid=97518a09d&amp;color=0,0,0&amp;vtp=1&amp;bbb=1&amp;hb=1&amp;hltap=1"/>
          <p:cNvSpPr/>
          <p:nvPr/>
        </p:nvSpPr>
        <p:spPr>
          <a:xfrm>
            <a:off x="612648" y="1115647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《自己之歌》（节选）的第一节中，诗人选取了哪些意象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？有什么作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36_1#552d30847?sp=1&amp;pid=97518a09d&amp;color=0,0,0&amp;vtp=1&amp;bbb=1&amp;hb=1&amp;hla=1"/>
          <p:cNvSpPr/>
          <p:nvPr/>
        </p:nvSpPr>
        <p:spPr>
          <a:xfrm>
            <a:off x="612648" y="2383107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1）诗人选取了蚂蚁、沙、鹪鹩的卵、雨蛙、黑莓、母牛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鼠等传统诗歌中少有的意象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2）①表现了自然界中旺盛的生命力。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②体现了诗人自由的理想和自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我张扬的意识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体现了诗人人道主义和民主主义的思想立场。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答出一点得1分，答出两点得3分，答出三点得4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5_1#40b07d294?sp=1&amp;pid=97518a09d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《自己之歌》（节选）中，诗人选取的意象有什么特点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？选取的这些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意象有什么作用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36_1#40b07d294?sp=1&amp;pid=97518a09d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1）特点：①独特，如鹪鹩的卵、雨蛙、黑莓、片麻石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、火成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、爬虫、大的怪物、鹰雕、蝮蛇等。②范围广泛，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几乎无所不包，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包含天空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、陆地、海洋中的自然事物。（每点1分）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2）①这些陌生而独特的意象，体现了诗人丰富的想象力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，赋予了诗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歌神奇的色彩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。②这些意象构成了诗歌开阔的意境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，体现了诗人宏大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的气魄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5_1#1f9183729?sp=1&amp;pid=97518a09d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从诗歌的二、三节来看，诗人是怎样塑造“自我”的？（4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36_1#1f9183729?sp=1&amp;pid=97518a09d&amp;color=0,0,0&amp;vtp=1&amp;bt=1&amp;bbb=1&amp;hb=1&amp;hla=1"/>
          <p:cNvSpPr/>
          <p:nvPr/>
        </p:nvSpPr>
        <p:spPr>
          <a:xfrm>
            <a:off x="612648" y="109538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诗人赋予自己超人的神力，“全身装饰着飞鸟和走兽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”，可以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将任何东西召来”，可以“快速地跟随着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”“升到了绝岩上的罅隙中的巢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”。②在诗中，诗人可以飞越大地，任意东西，不受时空限制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，甚至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和宇宙融为一体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，表现出一种“惠特曼式”的乐观精神。（每点2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846bd1da?pid=5439d4fa6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赏技巧明特色</a:t>
            </a:r>
            <a:endParaRPr lang="en-US" altLang="zh-CN" sz="3000" dirty="0"/>
          </a:p>
        </p:txBody>
      </p:sp>
      <p:sp>
        <p:nvSpPr>
          <p:cNvPr id="3" name="QB_6_BD.35_1#4f58dbef9?sp=1&amp;pid=3846bd1da&amp;color=0,0,0&amp;vtp=1&amp;bbb=1&amp;hb=1&amp;hltap=1"/>
          <p:cNvSpPr/>
          <p:nvPr/>
        </p:nvSpPr>
        <p:spPr>
          <a:xfrm>
            <a:off x="612648" y="1115647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这首诗的第三节连用多个“徒然的”，在诗中起到了什么作用？（4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36_1#4f58dbef9?sp=1&amp;pid=3846bd1da&amp;color=0,0,0&amp;vtp=1&amp;bbb=1&amp;hb=1&amp;hla=1"/>
          <p:cNvSpPr/>
          <p:nvPr/>
        </p:nvSpPr>
        <p:spPr>
          <a:xfrm>
            <a:off x="612648" y="1743027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第三节运用意象组合的方式，连用多个“徒然的”，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一气呵成，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情感强烈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，气势恢宏。②诗人大声歌唱，尽情狂欢，张扬个性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，重塑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，表达出对自我的肯定和对未来的憧憬。（每点2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5_1#448bb0078?sp=1&amp;pid=3846bd1da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这首诗具有哪些突出的艺术特色？请简要分析。（4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36_1#448bb0078?sp=1&amp;pid=3846bd1da&amp;color=0,0,0&amp;vtp=1&amp;bt=1&amp;bbb=1&amp;hb=1&amp;hla=1"/>
          <p:cNvSpPr/>
          <p:nvPr/>
        </p:nvSpPr>
        <p:spPr>
          <a:xfrm>
            <a:off x="612648" y="109538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这首诗以第一人称吟诵，情感自由奔放。②诗歌内容丰富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人在诗中引入大量的意象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，以此来烘托“我”的形象。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③诗歌的节奏和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用词造句与散文十分相近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，没有用规律的韵脚，自由奔放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，语言朴实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。④诗中运用了排比句，使诗歌富有节奏感，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充满激情。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2a006d5d?pid=5439d4fa6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思维发展与提升</a:t>
            </a:r>
            <a:endParaRPr lang="en-US" altLang="zh-CN" sz="3200" dirty="0"/>
          </a:p>
        </p:txBody>
      </p:sp>
      <p:sp>
        <p:nvSpPr>
          <p:cNvPr id="3" name="QB_6_BD.35_1#c19109e9c?sp=1&amp;pid=92a006d5d&amp;color=0,0,0&amp;vtp=1&amp;bbb=1&amp;hb=1&amp;hltap=1"/>
          <p:cNvSpPr/>
          <p:nvPr/>
        </p:nvSpPr>
        <p:spPr>
          <a:xfrm>
            <a:off x="612648" y="95402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《草叶集》问世后，评论家们议论纷纷，争论的焦点就是其中的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《自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己之歌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》。虽然当时美国文坛的领袖爱默生独具慧眼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，给予惠特曼和他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的诗作以极高的赞誉，但当时绝大多数作家和批评家还是给予了猛烈的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抨击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。如果你是那个时代的美国作家之一，你会有什么看法？（6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36_1#c19109e9c?sp=1&amp;pid=92a006d5d&amp;color=0,0,0&amp;vtp=1&amp;bbb=1&amp;hb=1&amp;hla=1"/>
          <p:cNvSpPr/>
          <p:nvPr/>
        </p:nvSpPr>
        <p:spPr>
          <a:xfrm>
            <a:off x="612648" y="350164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示例1）《自己之歌》过于强调自我。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①诗歌体现了诗人强烈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的自信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，他一方面决心要代表他的民族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，另一方面却又希望自己能被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平等地对待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。②在诗中，诗人歌唱自我，强调自己的无所不能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、包罗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，这是一种对于自我的极端表现，因此不会被人们轻易接受。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6_1#c19109e9c?sp=1&amp;pid=92a006d5d&amp;color=0,0,0&amp;vtp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35_1#c19109e9c?sp=1&amp;pid=92a006d5d&amp;color=0,0,0&amp;vtp=1&amp;bbb=1&amp;hb=1&amp;hla=1"/>
          <p:cNvSpPr/>
          <p:nvPr/>
        </p:nvSpPr>
        <p:spPr>
          <a:xfrm>
            <a:off x="612648" y="4426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示例2）《自己之歌》打破了传统的诗歌形式。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①当时的美国文学主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要跟随欧洲的文学潮流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惠特曼是美国这个时期的激进民主主义者，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在艺术上表现出积极的追求和革新精神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。②在《自己之歌》里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借鉴欧洲传统史诗的基础上进行了创新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，开创了“自由体”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的诗歌形式，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这种开拓创新精神是难能可贵的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表明观点2分，说明理由4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3e1d5ab6c?lid=3e1d5ab6c&amp;cid=3e1d5ab6c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3e1d5ab6c?lid=3e1d5ab6c&amp;cid=3e1d5ab6c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3e1d5ab6c?lid=5439d4fa6&amp;cid=5439d4fa6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3e1d5ab6c?lid=5439d4fa6&amp;cid=5439d4fa6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e1d5ab6c.fixed?pid=c133b071f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3e1d5ab6c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668ed0dc?pid=3e1d5ab6c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6_BD#638ebda4b?htil=1&amp;pid=5668ed0dc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55833" y="1211030"/>
            <a:ext cx="2304288" cy="272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6_BD#638ebda4b?htil=1&amp;pid=5668ed0dc&amp;color=0,0,0&amp;vtp=1&amp;bbb=1&amp;hb=1&amp;hs=1"/>
          <p:cNvSpPr/>
          <p:nvPr/>
        </p:nvSpPr>
        <p:spPr>
          <a:xfrm>
            <a:off x="612648" y="1174454"/>
            <a:ext cx="8577072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惠特曼（1819—1892），美国诗人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。他出身于贫苦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，早年做过乡村教师、排字工人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、报纸编辑等多种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工作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。他的诗具有鲜明的民主色彩和乐观精神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，反映了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美国独立战争和内战的重大史实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热切向往光明未来，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憧憬着一个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“世界乐园”的出现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。惠特曼创造了一种空前</a:t>
            </a:r>
            <a:endParaRPr lang="en-US" altLang="zh-CN" sz="2800" dirty="0"/>
          </a:p>
        </p:txBody>
      </p:sp>
      <p:sp>
        <p:nvSpPr>
          <p:cNvPr id="5" name="P_6_BD#638ebda4b?htil=1&amp;pid=5668ed0dc&amp;color=0,0,0&amp;vtp=1&amp;bbb=1&amp;hb=1&amp;hs=1"/>
          <p:cNvSpPr/>
          <p:nvPr/>
        </p:nvSpPr>
        <p:spPr>
          <a:xfrm>
            <a:off x="611994" y="4430723"/>
            <a:ext cx="10968012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自由的诗体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，在形式上摒弃了西方诗歌的传统诗体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，不讲究韵脚和轻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重音的安排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，接近口语和散文的节奏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，以此充分地表达自己坚定的民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638ebda4b?htil=1&amp;pid=5668ed0dc&amp;color=0,0,0&amp;vtp=1&amp;bbb=1&amp;hb=1&amp;hs=1"/>
          <p:cNvSpPr/>
          <p:nvPr/>
        </p:nvSpPr>
        <p:spPr>
          <a:xfrm>
            <a:off x="611994" y="468000"/>
            <a:ext cx="10968012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主主义和自由平等的思想。他的诗集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《草叶集》，以“草叶”命名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用意就在“民主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”二字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。他的诗歌以其民主的内容和革新的形式对美国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乃至世界诗坛产生了深远的影响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：《草叶集》《战争与回忆》等。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608e1861?pid=3e1d5ab6c&amp;color=0,0,0&amp;vtp=1&amp;bt=1&amp;bbb=1"/>
          <p:cNvSpPr/>
          <p:nvPr/>
        </p:nvSpPr>
        <p:spPr>
          <a:xfrm>
            <a:off x="612648" y="466345"/>
            <a:ext cx="10963656" cy="70713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5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6_BD#1cf3132a6?pid=3608e1861&amp;color=0,0,0&amp;vtp=1&amp;bbb=1&amp;hb=1"/>
          <p:cNvSpPr/>
          <p:nvPr/>
        </p:nvSpPr>
        <p:spPr>
          <a:xfrm>
            <a:off x="612648" y="1163913"/>
            <a:ext cx="10963656" cy="497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19世纪上半叶，美国在经济上虽然发展很快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，但仍基本上处于欧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洲殖民地的地位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。至于文化，特别是文学方面，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则主要从属于英国，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还没有建立起本民族的与合众国相适应的民主主义文学。当时以爱默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生为首的美国超验主义者提倡个性解放，鼓吹打破神学和外国教条主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义的束缚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，在美国来一次文艺复兴。解放个性，就是要发现自己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一个国家来说就是要确立本民族自己的独立人格。在这样的历史要求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，惠特曼树立自己的雄心，要通过他自己来表现他的“特殊时代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境和美国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”，于是他的“我自己”便与他们民族的“我自己”合二为一了。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ed095af0?pid=3e1d5ab6c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200" dirty="0"/>
          </a:p>
        </p:txBody>
      </p:sp>
      <p:sp>
        <p:nvSpPr>
          <p:cNvPr id="3" name="P_6#6708b19f1?pid=5ed095af0&amp;color=0,0,0&amp;vtp=1&amp;bbb=1&amp;hb=1"/>
          <p:cNvSpPr/>
          <p:nvPr/>
        </p:nvSpPr>
        <p:spPr>
          <a:xfrm>
            <a:off x="612648" y="11744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惠特曼式的自由诗体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惠特曼是诗歌艺术，尤其是诗歌形式发展史上一位大胆的探索者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和创新者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。他全面否定了以音节、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重音和脚韵为基本要素的诗歌格律，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而代之以一种崭新的艺术形式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，即所谓惠特曼式的自由诗体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。该诗体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打破了传统的诗歌格律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，以断句作为韵律的基础，节奏自由奔放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，舒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卷自如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，具有一泻千里的气势和无所不包的容量。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8aabf34a?pid=3e1d5ab6c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200" dirty="0"/>
          </a:p>
        </p:txBody>
      </p:sp>
      <p:sp>
        <p:nvSpPr>
          <p:cNvPr id="3" name="QB_6_BD.1_1#4c4d40f1e?sp=1&amp;pid=18aabf34a&amp;color=0,0,0&amp;vtp=1&amp;bbb=1"/>
          <p:cNvSpPr/>
          <p:nvPr/>
        </p:nvSpPr>
        <p:spPr>
          <a:xfrm>
            <a:off x="612648" y="117445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6065520" algn="l"/>
              </a:tabLst>
              <a:defRPr/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60655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①鹪鹩(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②啮草(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60655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③麋鹿(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④蝮蛇(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60655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⑤罅隙(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⑥偃卧(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60655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⑦藤蔓(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⑧召来(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6_AN.2_1#4c4d40f1e.bracket?pid=18aabf34a&amp;color=0,0,0&amp;vpa=1&amp;vtp=1&amp;bbb=1"/>
          <p:cNvSpPr/>
          <p:nvPr/>
        </p:nvSpPr>
        <p:spPr>
          <a:xfrm>
            <a:off x="1791367" y="1829774"/>
            <a:ext cx="8334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ji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o</a:t>
            </a:r>
            <a:endParaRPr lang="en-US" altLang="zh-CN" sz="2800" dirty="0"/>
          </a:p>
        </p:txBody>
      </p:sp>
      <p:sp>
        <p:nvSpPr>
          <p:cNvPr id="5" name="QB_6_AN.3_1#4c4d40f1e.bracket?pid=18aabf34a&amp;color=0,0,0&amp;vpa=2&amp;vtp=1&amp;bbb=1"/>
          <p:cNvSpPr/>
          <p:nvPr/>
        </p:nvSpPr>
        <p:spPr>
          <a:xfrm>
            <a:off x="2937542" y="1829774"/>
            <a:ext cx="8128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li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o</a:t>
            </a:r>
            <a:endParaRPr lang="en-US" altLang="zh-CN" sz="2800" dirty="0"/>
          </a:p>
        </p:txBody>
      </p:sp>
      <p:sp>
        <p:nvSpPr>
          <p:cNvPr id="6" name="QB_6_AN.4_1#4c4d40f1e.bracket?pid=18aabf34a&amp;color=0,0,0&amp;vpa=3&amp;vtp=1&amp;bbb=1"/>
          <p:cNvSpPr/>
          <p:nvPr/>
        </p:nvSpPr>
        <p:spPr>
          <a:xfrm>
            <a:off x="7832122" y="1829774"/>
            <a:ext cx="71278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niè</a:t>
            </a:r>
            <a:endParaRPr lang="en-US" altLang="zh-CN" sz="2800" dirty="0"/>
          </a:p>
        </p:txBody>
      </p:sp>
      <p:sp>
        <p:nvSpPr>
          <p:cNvPr id="7" name="QB_6_AN.5_1#4c4d40f1e.bracket?pid=18aabf34a&amp;color=0,0,0&amp;vpa=4&amp;vtp=1&amp;bbb=1"/>
          <p:cNvSpPr/>
          <p:nvPr/>
        </p:nvSpPr>
        <p:spPr>
          <a:xfrm>
            <a:off x="1791367" y="2477474"/>
            <a:ext cx="65405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mí</a:t>
            </a:r>
            <a:endParaRPr lang="en-US" altLang="zh-CN" sz="2800" dirty="0"/>
          </a:p>
        </p:txBody>
      </p:sp>
      <p:sp>
        <p:nvSpPr>
          <p:cNvPr id="8" name="QB_6_AN.6_1#4c4d40f1e.bracket?pid=18aabf34a&amp;color=0,0,0&amp;vpa=5&amp;vtp=1&amp;bbb=1"/>
          <p:cNvSpPr/>
          <p:nvPr/>
        </p:nvSpPr>
        <p:spPr>
          <a:xfrm>
            <a:off x="7895622" y="2477474"/>
            <a:ext cx="57626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fù</a:t>
            </a:r>
            <a:endParaRPr lang="en-US" altLang="zh-CN" sz="2800" dirty="0"/>
          </a:p>
        </p:txBody>
      </p:sp>
      <p:sp>
        <p:nvSpPr>
          <p:cNvPr id="9" name="QB_6_AN.7_1#4c4d40f1e.bracket?pid=18aabf34a&amp;color=0,0,0&amp;vpa=6&amp;vtp=1&amp;bbb=1"/>
          <p:cNvSpPr/>
          <p:nvPr/>
        </p:nvSpPr>
        <p:spPr>
          <a:xfrm>
            <a:off x="1666748" y="3125174"/>
            <a:ext cx="81121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xi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  <p:sp>
        <p:nvSpPr>
          <p:cNvPr id="10" name="QB_6_AN.8_1#4c4d40f1e.bracket?pid=18aabf34a&amp;color=0,0,0&amp;vpa=7&amp;vtp=1&amp;bbb=1"/>
          <p:cNvSpPr/>
          <p:nvPr/>
        </p:nvSpPr>
        <p:spPr>
          <a:xfrm>
            <a:off x="7870222" y="3125174"/>
            <a:ext cx="8143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y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11" name="QB_6_AN.9_1#4c4d40f1e.bracket?pid=18aabf34a&amp;color=0,0,0&amp;vpa=8&amp;vtp=1&amp;bbb=1"/>
          <p:cNvSpPr/>
          <p:nvPr/>
        </p:nvSpPr>
        <p:spPr>
          <a:xfrm>
            <a:off x="1765967" y="3772874"/>
            <a:ext cx="8937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w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12" name="QB_6_AN.10_1#4c4d40f1e.bracket?pid=18aabf34a&amp;color=0,0,0&amp;vpa=9&amp;vtp=1&amp;bbb=1"/>
          <p:cNvSpPr/>
          <p:nvPr/>
        </p:nvSpPr>
        <p:spPr>
          <a:xfrm>
            <a:off x="7882922" y="3772874"/>
            <a:ext cx="9715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zh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o</a:t>
            </a:r>
            <a:endParaRPr lang="en-US" altLang="zh-CN" sz="2800" dirty="0"/>
          </a:p>
        </p:txBody>
      </p:sp>
      <p:sp>
        <p:nvSpPr>
          <p:cNvPr id="13" name="QB_6_BD.1_1#4c4d40f1e?sp=1&amp;pid=18aabf34a&amp;color=0,0,0&amp;vtp=1&amp;bbb=1&amp;zzd= 3"/>
          <p:cNvSpPr/>
          <p:nvPr/>
        </p:nvSpPr>
        <p:spPr>
          <a:xfrm>
            <a:off x="1127030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6_BD.1_1#4c4d40f1e?sp=1&amp;pid=18aabf34a&amp;color=0,0,0&amp;vtp=1&amp;bbb=1&amp;zzd= 3"/>
          <p:cNvSpPr/>
          <p:nvPr/>
        </p:nvSpPr>
        <p:spPr>
          <a:xfrm>
            <a:off x="1482630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6_BD.1_1#4c4d40f1e?sp=1&amp;pid=18aabf34a&amp;color=0,0,0&amp;vtp=1&amp;bbb=1&amp;zzd= 3"/>
          <p:cNvSpPr/>
          <p:nvPr/>
        </p:nvSpPr>
        <p:spPr>
          <a:xfrm>
            <a:off x="7193185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6_BD.1_1#4c4d40f1e?sp=1&amp;pid=18aabf34a&amp;color=0,0,0&amp;vtp=1&amp;bbb=1&amp;zzd= 5"/>
          <p:cNvSpPr/>
          <p:nvPr/>
        </p:nvSpPr>
        <p:spPr>
          <a:xfrm>
            <a:off x="1127030" y="31302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6_BD.1_1#4c4d40f1e?sp=1&amp;pid=18aabf34a&amp;color=0,0,0&amp;vtp=1&amp;bbb=1&amp;zzd= 5"/>
          <p:cNvSpPr/>
          <p:nvPr/>
        </p:nvSpPr>
        <p:spPr>
          <a:xfrm>
            <a:off x="7193185" y="31302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6_BD.1_1#4c4d40f1e?sp=1&amp;pid=18aabf34a&amp;color=0,0,0&amp;vtp=1&amp;bbb=1&amp;zzd= 7"/>
          <p:cNvSpPr/>
          <p:nvPr/>
        </p:nvSpPr>
        <p:spPr>
          <a:xfrm>
            <a:off x="1127030" y="37779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6_BD.1_1#4c4d40f1e?sp=1&amp;pid=18aabf34a&amp;color=0,0,0&amp;vtp=1&amp;bbb=1&amp;zzd= 7"/>
          <p:cNvSpPr/>
          <p:nvPr/>
        </p:nvSpPr>
        <p:spPr>
          <a:xfrm>
            <a:off x="7193185" y="37779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6_BD.1_1#4c4d40f1e?sp=1&amp;pid=18aabf34a&amp;color=0,0,0&amp;vtp=1&amp;bbb=1&amp;zzd= 9"/>
          <p:cNvSpPr/>
          <p:nvPr/>
        </p:nvSpPr>
        <p:spPr>
          <a:xfrm>
            <a:off x="1482630" y="44383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6_BD.1_1#4c4d40f1e?sp=1&amp;pid=18aabf34a&amp;color=0,0,0&amp;vtp=1&amp;bbb=1&amp;zzd= 9"/>
          <p:cNvSpPr/>
          <p:nvPr/>
        </p:nvSpPr>
        <p:spPr>
          <a:xfrm>
            <a:off x="7193185" y="44383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5971</Words>
  <Application>WPS 演示</Application>
  <PresentationFormat>宽屏</PresentationFormat>
  <Paragraphs>284</Paragraphs>
  <Slides>26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2025-03-31T09:51:00Z</dcterms:created>
  <dcterms:modified xsi:type="dcterms:W3CDTF">2025-09-02T09:23:40Z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475EF107EEE046499588BB5B6EFBDEEC_12</vt:lpwstr>
  </property>
  <property fmtid="{D5CDD505-2E9C-101B-9397-08002B2CF9AE}" pid="3" name="KSOProductBuildVer">
    <vt:lpwstr>2052-12.1.0.22529</vt:lpwstr>
  </property>
</Properties>
</file>